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</p:sldIdLst>
  <p:sldSz cx="6858000" cy="9906000" type="A4"/>
  <p:notesSz cx="6808788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52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EEBF7"/>
    <a:srgbClr val="EEF5FB"/>
    <a:srgbClr val="E9EBF5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5" autoAdjust="0"/>
    <p:restoredTop sz="94660"/>
  </p:normalViewPr>
  <p:slideViewPr>
    <p:cSldViewPr snapToGrid="0">
      <p:cViewPr>
        <p:scale>
          <a:sx n="80" d="100"/>
          <a:sy n="80" d="100"/>
        </p:scale>
        <p:origin x="-3366" y="-120"/>
      </p:cViewPr>
      <p:guideLst>
        <p:guide orient="horz" pos="85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="" xmlns:a16="http://schemas.microsoft.com/office/drawing/2014/main" id="{0847E30C-5915-E73A-04E5-93BC5FB543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75" y="453950"/>
            <a:ext cx="1728192" cy="550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C66B2D6-F05F-C350-F1CF-27F215499CBF}"/>
              </a:ext>
            </a:extLst>
          </p:cNvPr>
          <p:cNvSpPr txBox="1"/>
          <p:nvPr userDrawn="1"/>
        </p:nvSpPr>
        <p:spPr>
          <a:xfrm>
            <a:off x="447174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1F5507E9-70DE-FBB3-E16E-D821EF85CF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3280" y="8365427"/>
            <a:ext cx="1775445" cy="117957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51D49A65-6B60-F966-BCC9-06D8020B4DD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275" y="8579066"/>
            <a:ext cx="522088" cy="874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8A6A13A-20CB-282E-9C53-FFEECAC33963}"/>
              </a:ext>
            </a:extLst>
          </p:cNvPr>
          <p:cNvSpPr txBox="1"/>
          <p:nvPr userDrawn="1"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1253FDF-B209-E7FA-41BA-4BF650EC18A2}"/>
              </a:ext>
            </a:extLst>
          </p:cNvPr>
          <p:cNvSpPr txBox="1"/>
          <p:nvPr userDrawn="1"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pic>
        <p:nvPicPr>
          <p:cNvPr id="8" name="Рисунок 2">
            <a:extLst>
              <a:ext uri="{FF2B5EF4-FFF2-40B4-BE49-F238E27FC236}">
                <a16:creationId xmlns="" xmlns:a16="http://schemas.microsoft.com/office/drawing/2014/main" id="{71A3B43D-917A-DBDD-784F-4EEFF6B6B20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5" y="8472165"/>
            <a:ext cx="991413" cy="991413"/>
          </a:xfrm>
          <a:prstGeom prst="roundRect">
            <a:avLst>
              <a:gd name="adj" fmla="val 5138"/>
            </a:avLst>
          </a:prstGeom>
        </p:spPr>
      </p:pic>
    </p:spTree>
    <p:extLst>
      <p:ext uri="{BB962C8B-B14F-4D97-AF65-F5344CB8AC3E}">
        <p14:creationId xmlns:p14="http://schemas.microsoft.com/office/powerpoint/2010/main" val="366907391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="" xmlns:a16="http://schemas.microsoft.com/office/drawing/2014/main" id="{56479F63-7EF8-D26A-8B8E-70339969EC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75" y="453950"/>
            <a:ext cx="1728192" cy="550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420E2C3-BD6F-05E8-6DEA-B420422800C5}"/>
              </a:ext>
            </a:extLst>
          </p:cNvPr>
          <p:cNvSpPr txBox="1"/>
          <p:nvPr userDrawn="1"/>
        </p:nvSpPr>
        <p:spPr>
          <a:xfrm>
            <a:off x="447174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930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="" xmlns:a16="http://schemas.microsoft.com/office/drawing/2014/main" id="{252A948D-850F-FF36-ADC7-B843B9ECA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3280" y="8365427"/>
            <a:ext cx="1775445" cy="117957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AE823053-F7C4-A1CA-2D60-E8F46CD614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75" y="8579066"/>
            <a:ext cx="522088" cy="8744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8A91CD3-5847-7A58-D572-58F7A0EF6213}"/>
              </a:ext>
            </a:extLst>
          </p:cNvPr>
          <p:cNvSpPr txBox="1"/>
          <p:nvPr userDrawn="1"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588796-5D2F-B362-5AB0-D4C118F68774}"/>
              </a:ext>
            </a:extLst>
          </p:cNvPr>
          <p:cNvSpPr txBox="1"/>
          <p:nvPr userDrawn="1"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EC39083F-FBA6-1E7A-0A13-2EF9C6CB352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5" y="8472165"/>
            <a:ext cx="991413" cy="991413"/>
          </a:xfrm>
          <a:prstGeom prst="roundRect">
            <a:avLst>
              <a:gd name="adj" fmla="val 5138"/>
            </a:avLst>
          </a:prstGeom>
        </p:spPr>
      </p:pic>
    </p:spTree>
    <p:extLst>
      <p:ext uri="{BB962C8B-B14F-4D97-AF65-F5344CB8AC3E}">
        <p14:creationId xmlns:p14="http://schemas.microsoft.com/office/powerpoint/2010/main" val="20517443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.pn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4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="" xmlns:a16="http://schemas.microsoft.com/office/drawing/2014/main" id="{C4FF512C-2A48-FEE3-2F18-4839A66B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275" y="260604"/>
            <a:ext cx="1728192" cy="5059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94ED362-8982-48E4-D3B8-3879EF049A26}"/>
              </a:ext>
            </a:extLst>
          </p:cNvPr>
          <p:cNvSpPr txBox="1"/>
          <p:nvPr/>
        </p:nvSpPr>
        <p:spPr>
          <a:xfrm>
            <a:off x="4613690" y="354251"/>
            <a:ext cx="1906672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7669B014-BCE9-3987-189E-8E46155C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1371" y="8831475"/>
            <a:ext cx="522088" cy="874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B9FD6D6-5062-B210-EDC4-6EDE17433BE3}"/>
              </a:ext>
            </a:extLst>
          </p:cNvPr>
          <p:cNvSpPr txBox="1"/>
          <p:nvPr/>
        </p:nvSpPr>
        <p:spPr>
          <a:xfrm>
            <a:off x="948952" y="912441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D4142E1-FE67-82B5-E709-4634D9FEB5D8}"/>
              </a:ext>
            </a:extLst>
          </p:cNvPr>
          <p:cNvSpPr txBox="1"/>
          <p:nvPr/>
        </p:nvSpPr>
        <p:spPr>
          <a:xfrm>
            <a:off x="948952" y="9429132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4C0EC3E-E116-F1AB-2A0F-4D3DBD7AA0C0}"/>
              </a:ext>
            </a:extLst>
          </p:cNvPr>
          <p:cNvSpPr txBox="1"/>
          <p:nvPr/>
        </p:nvSpPr>
        <p:spPr>
          <a:xfrm>
            <a:off x="1071363" y="246052"/>
            <a:ext cx="2004973" cy="53502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tIns="36000" bIns="3600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УФНС России по </a:t>
            </a:r>
            <a:r>
              <a:rPr lang="ru-RU" sz="1000" b="1" dirty="0" smtClean="0">
                <a:latin typeface="Golos Text" panose="020B0503020202020204" pitchFamily="34" charset="0"/>
                <a:ea typeface="Golos Text" panose="020B0503020202020204" pitchFamily="34" charset="0"/>
              </a:rPr>
              <a:t>Саратовской </a:t>
            </a: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области</a:t>
            </a:r>
            <a:endParaRPr lang="en-US" sz="1000" b="1" dirty="0"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="" xmlns:a16="http://schemas.microsoft.com/office/drawing/2014/main" id="{B0D93644-6C49-42E9-E28C-797DDB53188A}"/>
              </a:ext>
            </a:extLst>
          </p:cNvPr>
          <p:cNvSpPr/>
          <p:nvPr/>
        </p:nvSpPr>
        <p:spPr>
          <a:xfrm>
            <a:off x="0" y="5643496"/>
            <a:ext cx="6847050" cy="863939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pic>
        <p:nvPicPr>
          <p:cNvPr id="11" name="Graphic 10">
            <a:extLst>
              <a:ext uri="{FF2B5EF4-FFF2-40B4-BE49-F238E27FC236}">
                <a16:creationId xmlns="" xmlns:a16="http://schemas.microsoft.com/office/drawing/2014/main" id="{61E9E986-BBF8-338C-47B1-410945C5262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974" y="5820812"/>
            <a:ext cx="577817" cy="5778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6755" y="6640208"/>
            <a:ext cx="2697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 smtClean="0"/>
              <a:t>Промостраница</a:t>
            </a:r>
            <a:r>
              <a:rPr lang="ru-RU" sz="1200" b="1" smtClean="0"/>
              <a:t> </a:t>
            </a:r>
          </a:p>
          <a:p>
            <a:pPr algn="ctr"/>
            <a:r>
              <a:rPr lang="ru-RU" sz="1200" b="1" smtClean="0"/>
              <a:t>«</a:t>
            </a:r>
            <a:r>
              <a:rPr lang="ru-RU" sz="1200" b="1" dirty="0" smtClean="0"/>
              <a:t>Налоговое уведомление 2024»</a:t>
            </a:r>
            <a:endParaRPr lang="ru-RU" sz="1200" b="1" dirty="0"/>
          </a:p>
        </p:txBody>
      </p:sp>
      <p:pic>
        <p:nvPicPr>
          <p:cNvPr id="14" name="Graphic 3">
            <a:extLst>
              <a:ext uri="{FF2B5EF4-FFF2-40B4-BE49-F238E27FC236}">
                <a16:creationId xmlns="" xmlns:a16="http://schemas.microsoft.com/office/drawing/2014/main" id="{4376FE2D-5AE0-BB62-B940-64E3D8A3C2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476" y="7182392"/>
            <a:ext cx="2321346" cy="154226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392" y="832903"/>
            <a:ext cx="685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/>
              <a:t>Уважаемые налогоплательщики!</a:t>
            </a:r>
            <a:endParaRPr lang="ru-RU" sz="3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1380394"/>
            <a:ext cx="68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28 ноября 2024 года с 9:00 до 20:00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0177" y="2888499"/>
            <a:ext cx="6250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Вы сможете: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15476" y="3264980"/>
            <a:ext cx="62222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</a:t>
            </a:r>
            <a:r>
              <a:rPr lang="ru-RU" sz="1600" dirty="0" smtClean="0"/>
              <a:t>олучить </a:t>
            </a:r>
            <a:r>
              <a:rPr lang="ru-RU" sz="1600" dirty="0" smtClean="0"/>
              <a:t>налоговое </a:t>
            </a:r>
            <a:r>
              <a:rPr lang="ru-RU" sz="1600" dirty="0" smtClean="0"/>
              <a:t>уведомление;</a:t>
            </a:r>
            <a:endParaRPr lang="ru-RU" sz="1600" dirty="0" smtClean="0"/>
          </a:p>
          <a:p>
            <a:endParaRPr lang="ru-RU" dirty="0" smtClean="0"/>
          </a:p>
          <a:p>
            <a:r>
              <a:rPr lang="ru-RU" sz="1600" dirty="0"/>
              <a:t>у</a:t>
            </a:r>
            <a:r>
              <a:rPr lang="ru-RU" sz="1600" dirty="0" smtClean="0"/>
              <a:t>знать </a:t>
            </a:r>
            <a:r>
              <a:rPr lang="ru-RU" sz="1600" dirty="0" smtClean="0"/>
              <a:t>о ставках и льготах в конкретном муниципальном </a:t>
            </a:r>
            <a:r>
              <a:rPr lang="ru-RU" sz="1600" dirty="0" smtClean="0"/>
              <a:t>образовании;</a:t>
            </a:r>
            <a:endParaRPr lang="ru-RU" sz="1600" dirty="0" smtClean="0"/>
          </a:p>
          <a:p>
            <a:endParaRPr lang="ru-RU" dirty="0"/>
          </a:p>
          <a:p>
            <a:r>
              <a:rPr lang="ru-RU" sz="1600" dirty="0"/>
              <a:t>р</a:t>
            </a:r>
            <a:r>
              <a:rPr lang="ru-RU" sz="1600" dirty="0" smtClean="0"/>
              <a:t>азобраться </a:t>
            </a:r>
            <a:r>
              <a:rPr lang="ru-RU" sz="1600" dirty="0" smtClean="0"/>
              <a:t>в </a:t>
            </a:r>
            <a:r>
              <a:rPr lang="ru-RU" sz="1600" dirty="0" smtClean="0"/>
              <a:t>начислениях;</a:t>
            </a:r>
            <a:endParaRPr lang="ru-RU" sz="1600" dirty="0" smtClean="0"/>
          </a:p>
          <a:p>
            <a:endParaRPr lang="ru-RU" dirty="0"/>
          </a:p>
          <a:p>
            <a:r>
              <a:rPr lang="ru-RU" sz="1600" dirty="0"/>
              <a:t>п</a:t>
            </a:r>
            <a:r>
              <a:rPr lang="ru-RU" sz="1600" dirty="0" smtClean="0"/>
              <a:t>одключиться </a:t>
            </a:r>
            <a:r>
              <a:rPr lang="ru-RU" sz="1600" dirty="0" smtClean="0"/>
              <a:t>к личному кабинету налогоплательщика для физических </a:t>
            </a:r>
            <a:r>
              <a:rPr lang="ru-RU" sz="1600" dirty="0" smtClean="0"/>
              <a:t>лиц.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659793" y="5752299"/>
            <a:ext cx="615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Мероприятия пройдут в Межрайонных ИФНС России </a:t>
            </a:r>
            <a:br>
              <a:rPr lang="ru-RU" b="1" dirty="0" smtClean="0"/>
            </a:br>
            <a:r>
              <a:rPr lang="ru-RU" b="1" dirty="0" smtClean="0"/>
              <a:t>№ 2, 7, 8, 12, 19 и 23 по Саратовской </a:t>
            </a:r>
            <a:r>
              <a:rPr lang="ru-RU" b="1" dirty="0"/>
              <a:t>области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4" y="3264980"/>
            <a:ext cx="407330" cy="3052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9" y="3908363"/>
            <a:ext cx="407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" y="4613488"/>
            <a:ext cx="407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" y="5103216"/>
            <a:ext cx="407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" y="1842060"/>
            <a:ext cx="6857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/>
              <a:t>н</a:t>
            </a:r>
            <a:r>
              <a:rPr lang="ru-RU" sz="2000" b="1" dirty="0" smtClean="0"/>
              <a:t>алоговые инспекции региона проводят </a:t>
            </a:r>
            <a:r>
              <a:rPr lang="ru-RU" sz="2000" b="1" dirty="0"/>
              <a:t>день открытых дверей по вопросам уплаты имущественных налогов физических лиц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720" y="7437186"/>
            <a:ext cx="2545642" cy="168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613690" y="7100922"/>
            <a:ext cx="2119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Найти адрес инспекции</a:t>
            </a:r>
            <a:endParaRPr lang="ru-RU" sz="1200" b="1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48" y="7581181"/>
            <a:ext cx="1399235" cy="139923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843" y="7330938"/>
            <a:ext cx="1276044" cy="127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4836</TotalTime>
  <Words>84</Words>
  <Application>Microsoft Office PowerPoint</Application>
  <PresentationFormat>Лист A4 (210x297 мм)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Камышанский Александр Викторович</cp:lastModifiedBy>
  <cp:revision>215</cp:revision>
  <cp:lastPrinted>2024-11-26T08:31:59Z</cp:lastPrinted>
  <dcterms:created xsi:type="dcterms:W3CDTF">2023-03-21T12:09:25Z</dcterms:created>
  <dcterms:modified xsi:type="dcterms:W3CDTF">2024-11-26T10:59:08Z</dcterms:modified>
</cp:coreProperties>
</file>